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78" r:id="rId5"/>
    <p:sldId id="276" r:id="rId6"/>
    <p:sldId id="279" r:id="rId7"/>
    <p:sldId id="260" r:id="rId8"/>
    <p:sldId id="275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7" r:id="rId20"/>
    <p:sldId id="272" r:id="rId21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53" d="100"/>
          <a:sy n="53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0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0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9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966298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hoose One City…"/>
          <p:cNvSpPr txBox="1">
            <a:spLocks noGrp="1"/>
          </p:cNvSpPr>
          <p:nvPr>
            <p:ph type="title"/>
          </p:nvPr>
        </p:nvSpPr>
        <p:spPr>
          <a:xfrm>
            <a:off x="9025733" y="3877734"/>
            <a:ext cx="8317311" cy="245632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60832">
              <a:defRPr sz="576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Choose One City</a:t>
            </a:r>
          </a:p>
          <a:p>
            <a:pPr defTabSz="560832">
              <a:defRPr sz="5760" b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Start Your Career</a:t>
            </a:r>
          </a:p>
        </p:txBody>
      </p:sp>
      <p:sp>
        <p:nvSpPr>
          <p:cNvPr id="120" name="Group"/>
          <p:cNvSpPr/>
          <p:nvPr/>
        </p:nvSpPr>
        <p:spPr>
          <a:xfrm>
            <a:off x="3573397" y="3121388"/>
            <a:ext cx="4097668" cy="3969015"/>
          </a:xfrm>
          <a:prstGeom prst="ellipse">
            <a:avLst/>
          </a:prstGeom>
          <a:ln w="63500">
            <a:solidFill>
              <a:srgbClr val="A6AAA9"/>
            </a:solidFill>
            <a:miter lim="400000"/>
          </a:ln>
        </p:spPr>
        <p:txBody>
          <a:bodyPr lIns="67733" tIns="67733" rIns="67733" bIns="67733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21" name="Line"/>
          <p:cNvSpPr/>
          <p:nvPr/>
        </p:nvSpPr>
        <p:spPr>
          <a:xfrm>
            <a:off x="9195065" y="6380131"/>
            <a:ext cx="7978644" cy="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67733" tIns="67733" rIns="67733" bIns="67733" anchor="ctr"/>
          <a:lstStyle/>
          <a:p>
            <a:pPr>
              <a:defRPr sz="2400"/>
            </a:pPr>
            <a:endParaRPr sz="3200"/>
          </a:p>
        </p:txBody>
      </p:sp>
      <p:sp>
        <p:nvSpPr>
          <p:cNvPr id="122" name="A Report for Choosing Your First Job"/>
          <p:cNvSpPr txBox="1"/>
          <p:nvPr/>
        </p:nvSpPr>
        <p:spPr>
          <a:xfrm>
            <a:off x="8608314" y="6827635"/>
            <a:ext cx="7787921" cy="670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2600"/>
            </a:lvl1pPr>
          </a:lstStyle>
          <a:p>
            <a:r>
              <a:rPr sz="3467" dirty="0"/>
              <a:t>A Report for Choosing Your First Job   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4635" y="3209785"/>
            <a:ext cx="3208161" cy="37922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96756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NUDSTRY…"/>
          <p:cNvSpPr txBox="1">
            <a:spLocks noGrp="1"/>
          </p:cNvSpPr>
          <p:nvPr>
            <p:ph type="subTitle" sz="quarter" idx="1"/>
          </p:nvPr>
        </p:nvSpPr>
        <p:spPr>
          <a:xfrm>
            <a:off x="666290" y="514717"/>
            <a:ext cx="15392206" cy="1507113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INUDSTRY</a:t>
            </a:r>
          </a:p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Salary Level of Media Industry in Preferred Cities</a:t>
            </a:r>
          </a:p>
        </p:txBody>
      </p:sp>
      <p:pic>
        <p:nvPicPr>
          <p:cNvPr id="152" name="Plot 12.png" descr="Plot 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7830" y="2958201"/>
            <a:ext cx="10082433" cy="565898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Data Resource: 51Job Website"/>
          <p:cNvSpPr txBox="1"/>
          <p:nvPr/>
        </p:nvSpPr>
        <p:spPr>
          <a:xfrm>
            <a:off x="13439081" y="8957206"/>
            <a:ext cx="3446995" cy="424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67" dirty="0"/>
              <a:t>Data Resource: 51Job Website</a:t>
            </a:r>
          </a:p>
        </p:txBody>
      </p:sp>
      <p:pic>
        <p:nvPicPr>
          <p:cNvPr id="5" name="Plot 20 (1).png" descr="Plot 20 (1).png">
            <a:extLst>
              <a:ext uri="{FF2B5EF4-FFF2-40B4-BE49-F238E27FC236}">
                <a16:creationId xmlns:a16="http://schemas.microsoft.com/office/drawing/2014/main" id="{8A9E298E-9A87-284B-BC04-A2216101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64" y="3895793"/>
            <a:ext cx="8411955" cy="47213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0D532E-6F85-4E42-A3D9-C925E7446F59}"/>
              </a:ext>
            </a:extLst>
          </p:cNvPr>
          <p:cNvSpPr/>
          <p:nvPr/>
        </p:nvSpPr>
        <p:spPr>
          <a:xfrm>
            <a:off x="975360" y="7680960"/>
            <a:ext cx="2946400" cy="508000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9264D4-27B2-3D47-BF1C-7AA8A18D5EC3}"/>
              </a:ext>
            </a:extLst>
          </p:cNvPr>
          <p:cNvSpPr/>
          <p:nvPr/>
        </p:nvSpPr>
        <p:spPr>
          <a:xfrm>
            <a:off x="4090737" y="7680960"/>
            <a:ext cx="2550695" cy="508000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USING PROBLEM…"/>
          <p:cNvSpPr txBox="1">
            <a:spLocks noGrp="1"/>
          </p:cNvSpPr>
          <p:nvPr>
            <p:ph type="subTitle" sz="quarter" idx="1"/>
          </p:nvPr>
        </p:nvSpPr>
        <p:spPr>
          <a:xfrm>
            <a:off x="505354" y="638101"/>
            <a:ext cx="14386216" cy="150711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708865">
              <a:defRPr sz="2912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/>
              <a:t>HOUSING PROBLEM</a:t>
            </a:r>
          </a:p>
          <a:p>
            <a:pPr algn="l" defTabSz="708865">
              <a:defRPr sz="2912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/>
              <a:t>- Average Commercial Housing Prices of Six Preferred Cities</a:t>
            </a:r>
          </a:p>
        </p:txBody>
      </p:sp>
      <p:pic>
        <p:nvPicPr>
          <p:cNvPr id="156" name="Plot 16.png" descr="Plot 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45214"/>
            <a:ext cx="11933800" cy="669810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Data Resource: National Bureau of Statistics of the people’s Republic of China"/>
          <p:cNvSpPr txBox="1"/>
          <p:nvPr/>
        </p:nvSpPr>
        <p:spPr>
          <a:xfrm>
            <a:off x="2195565" y="8944996"/>
            <a:ext cx="7260538" cy="38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12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00" dirty="0"/>
              <a:t>Data Resource: National Bureau of Statistics of the people’s Republic of China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2A5D7-765D-5E4B-BD73-0B47663C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800" y="4038407"/>
            <a:ext cx="5327491" cy="39956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OUSING PROBLEM…"/>
          <p:cNvSpPr txBox="1">
            <a:spLocks noGrp="1"/>
          </p:cNvSpPr>
          <p:nvPr>
            <p:ph type="subTitle" sz="quarter" idx="1"/>
          </p:nvPr>
        </p:nvSpPr>
        <p:spPr>
          <a:xfrm>
            <a:off x="529418" y="472178"/>
            <a:ext cx="13322907" cy="1507113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HOUSING PROBLEM</a:t>
            </a:r>
          </a:p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Compare Your Salary with the Housing-Price</a:t>
            </a:r>
          </a:p>
        </p:txBody>
      </p:sp>
      <p:pic>
        <p:nvPicPr>
          <p:cNvPr id="160" name="Plot 18.png" descr="Plot 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713" y="1849956"/>
            <a:ext cx="11648447" cy="65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ata Resource: National Bureau of Statistics of the people’s Republic of China"/>
          <p:cNvSpPr txBox="1"/>
          <p:nvPr/>
        </p:nvSpPr>
        <p:spPr>
          <a:xfrm>
            <a:off x="14455092" y="8387898"/>
            <a:ext cx="2885171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2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sz="1600" dirty="0"/>
              <a:t>Data Resource: National Bureau of Statistics of the people’s Republic of China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9E7963-E4EE-C14C-815E-B67D0DAC2E3A}"/>
                  </a:ext>
                </a:extLst>
              </p:cNvPr>
              <p:cNvSpPr/>
              <p:nvPr/>
            </p:nvSpPr>
            <p:spPr>
              <a:xfrm>
                <a:off x="1074314" y="8286036"/>
                <a:ext cx="14358937" cy="977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𝐻𝑜𝑢𝑠𝑖𝑛𝑔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𝐼𝑛𝑐𝑜𝑚𝑒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𝑅𝑎𝑡𝑖</m:t>
                      </m:r>
                      <m:r>
                        <a:rPr lang="en-US" altLang="zh-Hans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80 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square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meter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Housing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Price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𝑀𝑜𝑛𝑡h𝑙𝑦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𝑊𝑎𝑔𝑒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∗12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9E7963-E4EE-C14C-815E-B67D0DAC2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14" y="8286036"/>
                <a:ext cx="14358937" cy="977319"/>
              </a:xfrm>
              <a:prstGeom prst="rect">
                <a:avLst/>
              </a:prstGeom>
              <a:blipFill>
                <a:blip r:embed="rId3"/>
                <a:stretch>
                  <a:fillRect l="-442" t="-2564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3841524812210_.pic_hd.jpg" descr="3841524812210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1252" y="2683566"/>
            <a:ext cx="11295928" cy="6737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ALENTS ATTRACTION POLICIES…"/>
          <p:cNvSpPr txBox="1"/>
          <p:nvPr/>
        </p:nvSpPr>
        <p:spPr>
          <a:xfrm>
            <a:off x="288786" y="522351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/>
          <a:p>
            <a: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267" dirty="0"/>
              <a:t>TALENTS ATTRACTION POLICIES </a:t>
            </a:r>
          </a:p>
          <a:p>
            <a: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267" dirty="0"/>
              <a:t>- Analysis of Six Students’ Preferred Cities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3891524812409_.pic_hd.jpg" descr="3891524812409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6083" y="2194560"/>
            <a:ext cx="11650660" cy="694944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EN ZHEN vs BEIJING"/>
          <p:cNvSpPr txBox="1"/>
          <p:nvPr/>
        </p:nvSpPr>
        <p:spPr>
          <a:xfrm>
            <a:off x="264723" y="839221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SHEN ZHEN vs BEIJING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EN ZHEN vs SHANGHAI"/>
          <p:cNvSpPr txBox="1"/>
          <p:nvPr/>
        </p:nvSpPr>
        <p:spPr>
          <a:xfrm>
            <a:off x="625670" y="469223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SHEN ZHEN vs SHANGHAI</a:t>
            </a:r>
          </a:p>
        </p:txBody>
      </p:sp>
      <p:pic>
        <p:nvPicPr>
          <p:cNvPr id="171" name="771524815660_.pic_hd.jpg" descr="771524815660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148" y="1736566"/>
            <a:ext cx="13564068" cy="8017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EN ZHEN vs GUANGZHOU"/>
          <p:cNvSpPr txBox="1"/>
          <p:nvPr/>
        </p:nvSpPr>
        <p:spPr>
          <a:xfrm>
            <a:off x="794112" y="682295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SHEN ZHEN vs GUANGZHOU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FF43-3B0A-2549-A7D3-85C223EC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80" y="2189408"/>
            <a:ext cx="12022179" cy="71057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3881524812408_.pic_hd.jpg" descr="3881524812408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838" y="2383186"/>
            <a:ext cx="11926751" cy="711412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EN ZHEN vs HANGZHOU"/>
          <p:cNvSpPr txBox="1"/>
          <p:nvPr/>
        </p:nvSpPr>
        <p:spPr>
          <a:xfrm>
            <a:off x="721923" y="876073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/>
              <a:t>SHEN ZHEN vs HANGZHOU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3851524812407_.pic_hd.jpg" descr="3851524812407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602" y="2051480"/>
            <a:ext cx="12679570" cy="756316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EN ZHEN vs CEHNGDU"/>
          <p:cNvSpPr txBox="1"/>
          <p:nvPr/>
        </p:nvSpPr>
        <p:spPr>
          <a:xfrm>
            <a:off x="553481" y="544367"/>
            <a:ext cx="13322905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SHEN ZHEN vs CEHNGDU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90B91-F68E-CF4D-966E-39DA556B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b="17545"/>
          <a:stretch/>
        </p:blipFill>
        <p:spPr>
          <a:xfrm>
            <a:off x="448825" y="1476156"/>
            <a:ext cx="12875655" cy="7331732"/>
          </a:xfrm>
          <a:prstGeom prst="rect">
            <a:avLst/>
          </a:prstGeom>
        </p:spPr>
      </p:pic>
      <p:sp>
        <p:nvSpPr>
          <p:cNvPr id="196" name="The Curve of Chinese 6 Cities’ Development"/>
          <p:cNvSpPr txBox="1"/>
          <p:nvPr/>
        </p:nvSpPr>
        <p:spPr>
          <a:xfrm>
            <a:off x="586042" y="722600"/>
            <a:ext cx="13953494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The Curve of Chinese 6 Cities’ Development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82E32-31D7-BC4E-BD13-7E6BF0811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31" y="8575596"/>
            <a:ext cx="10858132" cy="1178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F416F0-6903-434B-9F99-9AF80F24B40A}"/>
              </a:ext>
            </a:extLst>
          </p:cNvPr>
          <p:cNvSpPr txBox="1"/>
          <p:nvPr/>
        </p:nvSpPr>
        <p:spPr>
          <a:xfrm>
            <a:off x="10525760" y="4594783"/>
            <a:ext cx="24107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Global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Competitors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681C9-0A5A-684B-8917-801BF552F3B0}"/>
              </a:ext>
            </a:extLst>
          </p:cNvPr>
          <p:cNvSpPr txBox="1"/>
          <p:nvPr/>
        </p:nvSpPr>
        <p:spPr>
          <a:xfrm>
            <a:off x="7030720" y="5129304"/>
            <a:ext cx="34950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Innovators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29779-EBA4-9B4F-947C-D1423188E5E0}"/>
              </a:ext>
            </a:extLst>
          </p:cNvPr>
          <p:cNvSpPr txBox="1"/>
          <p:nvPr/>
        </p:nvSpPr>
        <p:spPr>
          <a:xfrm>
            <a:off x="6759839" y="6249293"/>
            <a:ext cx="23403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Fast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000" b="1" dirty="0"/>
              <a:t>G</a:t>
            </a: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rowing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000" b="1" dirty="0"/>
              <a:t>Cities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7F3F85F-03EC-174E-BB79-71BB3932AECF}"/>
              </a:ext>
            </a:extLst>
          </p:cNvPr>
          <p:cNvSpPr/>
          <p:nvPr/>
        </p:nvSpPr>
        <p:spPr>
          <a:xfrm>
            <a:off x="13088374" y="2017090"/>
            <a:ext cx="3007360" cy="2775439"/>
          </a:xfrm>
          <a:prstGeom prst="wedgeRoundRectCallout">
            <a:avLst>
              <a:gd name="adj1" fmla="val -64077"/>
              <a:gd name="adj2" fmla="val 43464"/>
              <a:gd name="adj3" fmla="val 16667"/>
            </a:avLst>
          </a:prstGeom>
          <a:noFill/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ABC53-F987-DA47-B216-FD237B4DBAF6}"/>
              </a:ext>
            </a:extLst>
          </p:cNvPr>
          <p:cNvSpPr txBox="1"/>
          <p:nvPr/>
        </p:nvSpPr>
        <p:spPr>
          <a:xfrm>
            <a:off x="13122137" y="2611132"/>
            <a:ext cx="3059878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Hans" sz="1600" b="1" dirty="0"/>
              <a:t>Global</a:t>
            </a:r>
            <a:r>
              <a:rPr lang="zh-Hans" altLang="en-US" sz="1600" b="1" dirty="0"/>
              <a:t> </a:t>
            </a:r>
            <a:r>
              <a:rPr lang="en-US" altLang="zh-Hans" sz="1600" b="1" dirty="0"/>
              <a:t>Competitors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Hans" sz="1600" dirty="0"/>
              <a:t>M</a:t>
            </a:r>
            <a:r>
              <a:rPr lang="en-HK" sz="1600" dirty="0" err="1"/>
              <a:t>ost</a:t>
            </a:r>
            <a:r>
              <a:rPr lang="en-HK" sz="1600" dirty="0"/>
              <a:t> influential cities/good industry present and outlook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Hans" sz="1600" dirty="0"/>
              <a:t>G</a:t>
            </a:r>
            <a:r>
              <a:rPr lang="en-HK" sz="1600" dirty="0" err="1"/>
              <a:t>athering</a:t>
            </a:r>
            <a:r>
              <a:rPr lang="en-HK" sz="1600" dirty="0"/>
              <a:t> area of “house slave”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/>
              <a:t>High threshold talent policy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8424BA1-C0DB-1644-A269-922B49953E09}"/>
              </a:ext>
            </a:extLst>
          </p:cNvPr>
          <p:cNvSpPr/>
          <p:nvPr/>
        </p:nvSpPr>
        <p:spPr>
          <a:xfrm>
            <a:off x="10022617" y="5415818"/>
            <a:ext cx="3837761" cy="2292826"/>
          </a:xfrm>
          <a:prstGeom prst="wedgeRoundRectCallout">
            <a:avLst>
              <a:gd name="adj1" fmla="val -61631"/>
              <a:gd name="adj2" fmla="val -50942"/>
              <a:gd name="adj3" fmla="val 16667"/>
            </a:avLst>
          </a:prstGeom>
          <a:noFill/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Hans" sz="1600" b="1" dirty="0"/>
              <a:t>Innovators</a:t>
            </a:r>
            <a:endParaRPr lang="en-HK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/>
              <a:t>remarkable  development prospect&amp; broad employment market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/>
              <a:t> </a:t>
            </a:r>
            <a:r>
              <a:rPr lang="en-US" altLang="zh-Hans" sz="1600" dirty="0"/>
              <a:t>G</a:t>
            </a:r>
            <a:r>
              <a:rPr lang="en-HK" sz="1600" dirty="0" err="1"/>
              <a:t>ood</a:t>
            </a:r>
            <a:r>
              <a:rPr lang="en-HK" sz="1600" dirty="0"/>
              <a:t> life standards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 err="1"/>
              <a:t>shenzhen</a:t>
            </a:r>
            <a:r>
              <a:rPr lang="en-HK" sz="1600" dirty="0"/>
              <a:t>: welcome persons of ability with its most friendly and all-side policy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5AB9F72-20EA-9C49-94FC-11BDE7826526}"/>
              </a:ext>
            </a:extLst>
          </p:cNvPr>
          <p:cNvSpPr/>
          <p:nvPr/>
        </p:nvSpPr>
        <p:spPr>
          <a:xfrm>
            <a:off x="2161800" y="2024528"/>
            <a:ext cx="3007360" cy="2775439"/>
          </a:xfrm>
          <a:prstGeom prst="wedgeRoundRectCallout">
            <a:avLst>
              <a:gd name="adj1" fmla="val 43391"/>
              <a:gd name="adj2" fmla="val 61440"/>
              <a:gd name="adj3" fmla="val 16667"/>
            </a:avLst>
          </a:prstGeom>
          <a:noFill/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A25F2F-0CB1-D546-A881-840F6058A27B}"/>
              </a:ext>
            </a:extLst>
          </p:cNvPr>
          <p:cNvSpPr/>
          <p:nvPr/>
        </p:nvSpPr>
        <p:spPr>
          <a:xfrm>
            <a:off x="2161800" y="2910234"/>
            <a:ext cx="3202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Hans" sz="1600" b="1" dirty="0">
                <a:latin typeface="Helvetica Neue" panose="02000503000000020004" pitchFamily="2" charset="0"/>
              </a:rPr>
              <a:t>Fast</a:t>
            </a:r>
            <a:r>
              <a:rPr lang="en-HK" sz="1600" b="1" dirty="0">
                <a:latin typeface="Helvetica Neue" panose="02000503000000020004" pitchFamily="2" charset="0"/>
              </a:rPr>
              <a:t> Growing </a:t>
            </a:r>
            <a:r>
              <a:rPr lang="en-HK" sz="1600" b="1" dirty="0" err="1">
                <a:latin typeface="Helvetica Neue" panose="02000503000000020004" pitchFamily="2" charset="0"/>
              </a:rPr>
              <a:t>Cit</a:t>
            </a:r>
            <a:r>
              <a:rPr lang="en-US" altLang="zh-Hans" sz="1600" b="1" dirty="0" err="1">
                <a:latin typeface="Helvetica Neue" panose="02000503000000020004" pitchFamily="2" charset="0"/>
              </a:rPr>
              <a:t>ies</a:t>
            </a:r>
            <a:r>
              <a:rPr lang="en-US" altLang="zh-Hans" sz="1600" b="1" dirty="0">
                <a:latin typeface="Helvetica Neue" panose="02000503000000020004" pitchFamily="2" charset="0"/>
              </a:rPr>
              <a:t>:</a:t>
            </a:r>
            <a:endParaRPr lang="en-HK" sz="1600" b="1" dirty="0">
              <a:latin typeface="Helvetica Neue" panose="020005030000000200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>
                <a:latin typeface="Helvetica Neue" panose="02000503000000020004" pitchFamily="2" charset="0"/>
              </a:rPr>
              <a:t>Less industrial competitiveness FOR NOW!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>
                <a:latin typeface="Helvetica Neue" panose="02000503000000020004" pitchFamily="2" charset="0"/>
              </a:rPr>
              <a:t>Lower life pressure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K" sz="1600" dirty="0">
                <a:latin typeface="Helvetica Neue" panose="02000503000000020004" pitchFamily="2" charset="0"/>
              </a:rPr>
              <a:t>Friendly talented Policies</a:t>
            </a:r>
          </a:p>
        </p:txBody>
      </p:sp>
    </p:spTree>
    <p:extLst>
      <p:ext uri="{BB962C8B-B14F-4D97-AF65-F5344CB8AC3E}">
        <p14:creationId xmlns:p14="http://schemas.microsoft.com/office/powerpoint/2010/main" val="21277800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151 Feedbacks"/>
          <p:cNvSpPr txBox="1">
            <a:spLocks noGrp="1"/>
          </p:cNvSpPr>
          <p:nvPr>
            <p:ph type="body" sz="quarter" idx="1"/>
          </p:nvPr>
        </p:nvSpPr>
        <p:spPr>
          <a:xfrm>
            <a:off x="9418585" y="5598162"/>
            <a:ext cx="6105895" cy="2326638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dirty="0"/>
              <a:t>151 </a:t>
            </a:r>
            <a:r>
              <a:rPr lang="en-US" dirty="0"/>
              <a:t>effective feedbacks</a:t>
            </a:r>
          </a:p>
          <a:p>
            <a:pPr algn="l"/>
            <a:r>
              <a:rPr lang="en-US" altLang="zh-Hans-HK" dirty="0"/>
              <a:t>More than 60 percent</a:t>
            </a:r>
          </a:p>
          <a:p>
            <a:pPr algn="l"/>
            <a:endParaRPr dirty="0"/>
          </a:p>
          <a:p>
            <a:pPr algn="l"/>
            <a:endParaRPr dirty="0"/>
          </a:p>
        </p:txBody>
      </p:sp>
      <p:pic>
        <p:nvPicPr>
          <p:cNvPr id="127" name="屏幕快照 2018-04-26 下午10.39.30.png" descr="屏幕快照 2018-04-26 下午10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023" y="3270562"/>
            <a:ext cx="6716412" cy="6029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44467" y="1252888"/>
            <a:ext cx="9614599" cy="146126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ine"/>
          <p:cNvSpPr/>
          <p:nvPr/>
        </p:nvSpPr>
        <p:spPr>
          <a:xfrm>
            <a:off x="1382024" y="3015771"/>
            <a:ext cx="14576216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67733" tIns="67733" rIns="67733" bIns="67733" anchor="ctr"/>
          <a:lstStyle/>
          <a:p>
            <a:pPr>
              <a:defRPr sz="2400"/>
            </a:pPr>
            <a:endParaRPr sz="3200"/>
          </a:p>
        </p:txBody>
      </p:sp>
      <p:sp>
        <p:nvSpPr>
          <p:cNvPr id="7" name="Questionnaire…">
            <a:extLst>
              <a:ext uri="{FF2B5EF4-FFF2-40B4-BE49-F238E27FC236}">
                <a16:creationId xmlns:a16="http://schemas.microsoft.com/office/drawing/2014/main" id="{C39B5669-7097-D141-BC29-F0DDB32377AA}"/>
              </a:ext>
            </a:extLst>
          </p:cNvPr>
          <p:cNvSpPr txBox="1">
            <a:spLocks/>
          </p:cNvSpPr>
          <p:nvPr/>
        </p:nvSpPr>
        <p:spPr>
          <a:xfrm>
            <a:off x="9418585" y="1000800"/>
            <a:ext cx="5545475" cy="194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lang="en-HK" sz="6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Questionnaire</a:t>
            </a:r>
          </a:p>
          <a:p>
            <a:pPr algn="l" hangingPunct="1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lang="en-HK" sz="6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Feedback</a:t>
            </a:r>
            <a:endParaRPr lang="en-HK" sz="6600" b="1" dirty="0">
              <a:solidFill>
                <a:schemeClr val="accent1">
                  <a:hueOff val="47394"/>
                  <a:satOff val="-25753"/>
                  <a:lumOff val="-7544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005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2066" y="5172605"/>
            <a:ext cx="2912082" cy="344224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Other Things to Consider?"/>
          <p:cNvSpPr txBox="1"/>
          <p:nvPr/>
        </p:nvSpPr>
        <p:spPr>
          <a:xfrm>
            <a:off x="9264789" y="7435751"/>
            <a:ext cx="7510607" cy="95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4000"/>
            </a:lvl1pPr>
          </a:lstStyle>
          <a:p>
            <a:r>
              <a:rPr lang="en-US" altLang="zh-Hans" sz="5334" dirty="0"/>
              <a:t>T</a:t>
            </a:r>
            <a:r>
              <a:rPr lang="en-US" altLang="zh-CN" sz="5334" dirty="0"/>
              <a:t>hank</a:t>
            </a:r>
            <a:r>
              <a:rPr lang="zh-Hans" altLang="en-US" sz="5334" dirty="0"/>
              <a:t> </a:t>
            </a:r>
            <a:r>
              <a:rPr lang="en-US" altLang="zh-Hans" sz="5334" dirty="0"/>
              <a:t>You</a:t>
            </a:r>
            <a:r>
              <a:rPr lang="zh-Hans" altLang="en-US" sz="5334" dirty="0"/>
              <a:t> </a:t>
            </a:r>
            <a:r>
              <a:rPr lang="en-US" altLang="zh-Hans" sz="5334" dirty="0"/>
              <a:t>For</a:t>
            </a:r>
            <a:r>
              <a:rPr lang="zh-Hans" altLang="en-US" sz="5334" dirty="0"/>
              <a:t> </a:t>
            </a:r>
            <a:r>
              <a:rPr lang="en-US" altLang="zh-Hans" sz="5334" dirty="0"/>
              <a:t>Listening</a:t>
            </a:r>
            <a:endParaRPr sz="5334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raduation Choices Analysis…"/>
          <p:cNvSpPr txBox="1">
            <a:spLocks noGrp="1"/>
          </p:cNvSpPr>
          <p:nvPr>
            <p:ph type="subTitle" sz="quarter" idx="1"/>
          </p:nvPr>
        </p:nvSpPr>
        <p:spPr>
          <a:xfrm>
            <a:off x="723943" y="179121"/>
            <a:ext cx="13953067" cy="1507066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Graduation Choices Analysis</a:t>
            </a:r>
          </a:p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- 2018 HKBU School of Communication </a:t>
            </a:r>
          </a:p>
        </p:txBody>
      </p:sp>
      <p:pic>
        <p:nvPicPr>
          <p:cNvPr id="136" name="part1.001.jpg" descr="part1.0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218" y="1739194"/>
            <a:ext cx="8791946" cy="659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Preferred Cities"/>
          <p:cNvSpPr txBox="1"/>
          <p:nvPr/>
        </p:nvSpPr>
        <p:spPr>
          <a:xfrm>
            <a:off x="1755138" y="7398615"/>
            <a:ext cx="3060666" cy="60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 algn="l">
              <a:defRPr sz="2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66" dirty="0"/>
              <a:t>Preferred Cities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81B167-FB19-4723-8699-A260EAB9961F}"/>
              </a:ext>
            </a:extLst>
          </p:cNvPr>
          <p:cNvSpPr/>
          <p:nvPr/>
        </p:nvSpPr>
        <p:spPr>
          <a:xfrm>
            <a:off x="8390634" y="3199868"/>
            <a:ext cx="8667486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2800" dirty="0"/>
              <a:t>Shenzhen - 54.3 percent</a:t>
            </a:r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2800" dirty="0"/>
              <a:t>Shanghai - 43.71 percent</a:t>
            </a:r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2800" dirty="0"/>
              <a:t>Guangzhou - 36.42 percent</a:t>
            </a:r>
          </a:p>
        </p:txBody>
      </p:sp>
    </p:spTree>
    <p:extLst>
      <p:ext uri="{BB962C8B-B14F-4D97-AF65-F5344CB8AC3E}">
        <p14:creationId xmlns:p14="http://schemas.microsoft.com/office/powerpoint/2010/main" val="18014946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raduation Choices Analysis…"/>
          <p:cNvSpPr txBox="1">
            <a:spLocks noGrp="1"/>
          </p:cNvSpPr>
          <p:nvPr>
            <p:ph type="subTitle" sz="quarter" idx="1"/>
          </p:nvPr>
        </p:nvSpPr>
        <p:spPr>
          <a:xfrm>
            <a:off x="723943" y="232128"/>
            <a:ext cx="13953067" cy="1507066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Graduation Choices Analysis</a:t>
            </a:r>
          </a:p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- 2018 HKBU School of Communication </a:t>
            </a:r>
          </a:p>
        </p:txBody>
      </p:sp>
      <p:pic>
        <p:nvPicPr>
          <p:cNvPr id="7" name="part1.002.jpg" descr="part1.002.jpg">
            <a:extLst>
              <a:ext uri="{FF2B5EF4-FFF2-40B4-BE49-F238E27FC236}">
                <a16:creationId xmlns:a16="http://schemas.microsoft.com/office/drawing/2014/main" id="{CC8FEE55-F8B8-4B9F-A31A-3ABE57DA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46" y="2045449"/>
            <a:ext cx="8542969" cy="640722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hoosing Standards">
            <a:extLst>
              <a:ext uri="{FF2B5EF4-FFF2-40B4-BE49-F238E27FC236}">
                <a16:creationId xmlns:a16="http://schemas.microsoft.com/office/drawing/2014/main" id="{8582A01E-670D-422F-B599-2C88FCC1A0C2}"/>
              </a:ext>
            </a:extLst>
          </p:cNvPr>
          <p:cNvSpPr txBox="1"/>
          <p:nvPr/>
        </p:nvSpPr>
        <p:spPr>
          <a:xfrm>
            <a:off x="1832295" y="7730858"/>
            <a:ext cx="6122402" cy="649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 algn="l">
              <a:defRPr sz="2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34" dirty="0"/>
              <a:t>Choosing Standards</a:t>
            </a:r>
            <a:r>
              <a:rPr lang="en-US" altLang="zh-Hans-HK" sz="3334" dirty="0"/>
              <a:t> of Cities</a:t>
            </a:r>
            <a:endParaRPr sz="3334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68D6A7-286E-46D9-B6ED-B4692AFDEDCF}"/>
              </a:ext>
            </a:extLst>
          </p:cNvPr>
          <p:cNvSpPr/>
          <p:nvPr/>
        </p:nvSpPr>
        <p:spPr>
          <a:xfrm>
            <a:off x="9609799" y="3433234"/>
            <a:ext cx="66901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-HK" sz="2800" dirty="0"/>
              <a:t>There are two factors that students surveyed consider most: the employment opportunities and career prospects in a city; the industry’s average salary</a:t>
            </a:r>
            <a:endParaRPr lang="zh-Hans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53287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15D13E3-971E-4796-A5BA-39BF3560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1" y="1577009"/>
            <a:ext cx="9753600" cy="7315200"/>
          </a:xfrm>
          <a:prstGeom prst="rect">
            <a:avLst/>
          </a:prstGeom>
        </p:spPr>
      </p:pic>
      <p:sp>
        <p:nvSpPr>
          <p:cNvPr id="7" name="Graduation Choices Analysis…">
            <a:extLst>
              <a:ext uri="{FF2B5EF4-FFF2-40B4-BE49-F238E27FC236}">
                <a16:creationId xmlns:a16="http://schemas.microsoft.com/office/drawing/2014/main" id="{19901D4E-75C1-466E-B25A-E0C19E54F770}"/>
              </a:ext>
            </a:extLst>
          </p:cNvPr>
          <p:cNvSpPr txBox="1">
            <a:spLocks/>
          </p:cNvSpPr>
          <p:nvPr/>
        </p:nvSpPr>
        <p:spPr>
          <a:xfrm>
            <a:off x="723702" y="231985"/>
            <a:ext cx="13953492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556178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148874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4741570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334267" marR="0" indent="-592696" algn="l" defTabSz="778972" rtl="0" latinLnBrk="0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hangingPunct="1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Graduation Choices Analysis</a:t>
            </a:r>
          </a:p>
          <a:p>
            <a:pPr algn="l" hangingPunct="1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- 2018 HKBU School of Communication </a:t>
            </a:r>
            <a:endParaRPr lang="en-US" b="1" dirty="0">
              <a:solidFill>
                <a:schemeClr val="accent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2D8522-5CC8-4D83-8E2A-941EE8BAE64F}"/>
              </a:ext>
            </a:extLst>
          </p:cNvPr>
          <p:cNvSpPr/>
          <p:nvPr/>
        </p:nvSpPr>
        <p:spPr>
          <a:xfrm>
            <a:off x="9609828" y="3433191"/>
            <a:ext cx="66903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ans-HK" sz="2800" dirty="0"/>
              <a:t>More than 80 percent choose media as the industry they would like to step in after graduation</a:t>
            </a:r>
            <a:endParaRPr lang="zh-Hans-HK" altLang="en-US" sz="2800" dirty="0"/>
          </a:p>
        </p:txBody>
      </p:sp>
      <p:sp>
        <p:nvSpPr>
          <p:cNvPr id="9" name="Choosing Standards">
            <a:extLst>
              <a:ext uri="{FF2B5EF4-FFF2-40B4-BE49-F238E27FC236}">
                <a16:creationId xmlns:a16="http://schemas.microsoft.com/office/drawing/2014/main" id="{CA959A00-73E5-49A3-9CE9-A3D45D76D4F3}"/>
              </a:ext>
            </a:extLst>
          </p:cNvPr>
          <p:cNvSpPr txBox="1"/>
          <p:nvPr/>
        </p:nvSpPr>
        <p:spPr>
          <a:xfrm>
            <a:off x="1832084" y="7730950"/>
            <a:ext cx="6556541" cy="649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 algn="l">
              <a:defRPr sz="2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334" dirty="0"/>
              <a:t>Industry Preference</a:t>
            </a:r>
            <a:endParaRPr sz="3334" dirty="0"/>
          </a:p>
        </p:txBody>
      </p:sp>
    </p:spTree>
    <p:extLst>
      <p:ext uri="{BB962C8B-B14F-4D97-AF65-F5344CB8AC3E}">
        <p14:creationId xmlns:p14="http://schemas.microsoft.com/office/powerpoint/2010/main" val="34236333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raduation Choices Analysis…"/>
          <p:cNvSpPr txBox="1">
            <a:spLocks noGrp="1"/>
          </p:cNvSpPr>
          <p:nvPr>
            <p:ph type="subTitle" sz="quarter" idx="1"/>
          </p:nvPr>
        </p:nvSpPr>
        <p:spPr>
          <a:xfrm>
            <a:off x="723943" y="496288"/>
            <a:ext cx="13953067" cy="1507066"/>
          </a:xfrm>
          <a:prstGeom prst="rect">
            <a:avLst/>
          </a:prstGeom>
        </p:spPr>
        <p:txBody>
          <a:bodyPr/>
          <a:lstStyle/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Graduation Choices Analysis</a:t>
            </a:r>
          </a:p>
          <a:p>
            <a:pPr algn="l"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- 2018 HKBU School of Communication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CB922-9EB2-4B08-8B6A-DFC58832E8F1}"/>
              </a:ext>
            </a:extLst>
          </p:cNvPr>
          <p:cNvSpPr/>
          <p:nvPr/>
        </p:nvSpPr>
        <p:spPr>
          <a:xfrm>
            <a:off x="1130344" y="3737171"/>
            <a:ext cx="93547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Hans-HK" sz="3200" dirty="0"/>
              <a:t>In this project, what we are going to analyze:</a:t>
            </a:r>
          </a:p>
          <a:p>
            <a:pPr algn="just"/>
            <a:endParaRPr lang="en-US" altLang="zh-Hans-HK" sz="3200" dirty="0"/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3200" i="1" dirty="0"/>
              <a:t>Job opportunities</a:t>
            </a:r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3200" i="1" dirty="0"/>
              <a:t>Average salary level of media industry</a:t>
            </a:r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3200" i="1" dirty="0"/>
              <a:t>Housing price-to-income ratio</a:t>
            </a:r>
          </a:p>
          <a:p>
            <a:pPr marL="457176" indent="-457176" algn="just">
              <a:buFont typeface="Arial" panose="020B0604020202020204" pitchFamily="34" charset="0"/>
              <a:buChar char="•"/>
            </a:pPr>
            <a:r>
              <a:rPr lang="en-US" altLang="zh-Hans-HK" sz="3200" i="1" dirty="0"/>
              <a:t>Talent attraction Policies </a:t>
            </a:r>
            <a:endParaRPr lang="zh-Hans-HK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9960950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1368" y="4119793"/>
            <a:ext cx="2912084" cy="344224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Industry…"/>
          <p:cNvSpPr txBox="1"/>
          <p:nvPr/>
        </p:nvSpPr>
        <p:spPr>
          <a:xfrm>
            <a:off x="10193027" y="6393109"/>
            <a:ext cx="5420291" cy="95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l">
              <a:defRPr sz="4000"/>
            </a:pPr>
            <a:r>
              <a:rPr lang="en-US" altLang="zh-Hans" sz="5334" dirty="0"/>
              <a:t>Detailed</a:t>
            </a:r>
            <a:r>
              <a:rPr lang="zh-Hans" altLang="en-US" sz="5334" dirty="0"/>
              <a:t> </a:t>
            </a:r>
            <a:r>
              <a:rPr lang="en-US" altLang="zh-Hans" sz="5334" dirty="0"/>
              <a:t>Analysis</a:t>
            </a:r>
            <a:endParaRPr sz="5334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90B91-F68E-CF4D-966E-39DA556B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/>
          <a:stretch/>
        </p:blipFill>
        <p:spPr>
          <a:xfrm>
            <a:off x="2540230" y="438120"/>
            <a:ext cx="13234737" cy="9139716"/>
          </a:xfrm>
          <a:prstGeom prst="rect">
            <a:avLst/>
          </a:prstGeom>
        </p:spPr>
      </p:pic>
      <p:sp>
        <p:nvSpPr>
          <p:cNvPr id="196" name="The Curve of Chinese 6 Cities’ Development"/>
          <p:cNvSpPr txBox="1"/>
          <p:nvPr/>
        </p:nvSpPr>
        <p:spPr>
          <a:xfrm>
            <a:off x="586042" y="722600"/>
            <a:ext cx="13953494" cy="150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5" tIns="67735" rIns="67735" bIns="67735">
            <a:normAutofit/>
          </a:bodyPr>
          <a:lstStyle>
            <a:lvl1pPr algn="l">
              <a:defRPr sz="3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267" dirty="0"/>
              <a:t>The Curve of Chinese 6 Cities’ Development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2C578-4BA9-AE42-8500-475C40C87BC5}"/>
              </a:ext>
            </a:extLst>
          </p:cNvPr>
          <p:cNvSpPr txBox="1"/>
          <p:nvPr/>
        </p:nvSpPr>
        <p:spPr>
          <a:xfrm>
            <a:off x="13878560" y="2889877"/>
            <a:ext cx="24107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Global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Competitors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82AD6-037A-CC49-905E-4D41C2C0EAA3}"/>
              </a:ext>
            </a:extLst>
          </p:cNvPr>
          <p:cNvSpPr txBox="1"/>
          <p:nvPr/>
        </p:nvSpPr>
        <p:spPr>
          <a:xfrm>
            <a:off x="9750463" y="3901902"/>
            <a:ext cx="34950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Innovators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DD4C7-6C85-B746-B754-01E9B99F452B}"/>
              </a:ext>
            </a:extLst>
          </p:cNvPr>
          <p:cNvSpPr txBox="1"/>
          <p:nvPr/>
        </p:nvSpPr>
        <p:spPr>
          <a:xfrm>
            <a:off x="9157599" y="5635645"/>
            <a:ext cx="234038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Fast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000" b="1" dirty="0"/>
              <a:t>G</a:t>
            </a:r>
            <a:r>
              <a:rPr kumimoji="0" lang="en-US" altLang="zh-Han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rowing</a:t>
            </a:r>
            <a:r>
              <a:rPr kumimoji="0" lang="zh-Hans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000" b="1" dirty="0"/>
              <a:t>Cities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7917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lot 14.png" descr="Plot 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6509" y="2153919"/>
            <a:ext cx="11333753" cy="636131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Data Resource: 51Job Website"/>
          <p:cNvSpPr txBox="1"/>
          <p:nvPr/>
        </p:nvSpPr>
        <p:spPr>
          <a:xfrm>
            <a:off x="13585599" y="8875080"/>
            <a:ext cx="3446995" cy="424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14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67" dirty="0"/>
              <a:t>Data Resource: 51Job Website</a:t>
            </a:r>
          </a:p>
        </p:txBody>
      </p:sp>
      <p:sp>
        <p:nvSpPr>
          <p:cNvPr id="143" name="INDUSTRY…"/>
          <p:cNvSpPr txBox="1">
            <a:spLocks noGrp="1"/>
          </p:cNvSpPr>
          <p:nvPr>
            <p:ph type="subTitle" sz="quarter" idx="1"/>
          </p:nvPr>
        </p:nvSpPr>
        <p:spPr>
          <a:xfrm>
            <a:off x="312821" y="383799"/>
            <a:ext cx="13738916" cy="150711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l" defTabSz="662126">
              <a:defRPr sz="272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INDUSTRY</a:t>
            </a:r>
          </a:p>
          <a:p>
            <a:pPr algn="l" defTabSz="662126">
              <a:defRPr sz="272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- How many Media-Related Companies in Preferred 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33A5-D50A-6944-8B13-563EDEC75E5D}"/>
              </a:ext>
            </a:extLst>
          </p:cNvPr>
          <p:cNvSpPr txBox="1"/>
          <p:nvPr/>
        </p:nvSpPr>
        <p:spPr>
          <a:xfrm>
            <a:off x="312821" y="3848004"/>
            <a:ext cx="725424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Hans" sz="3200" dirty="0"/>
              <a:t>Hangzhou:</a:t>
            </a:r>
            <a:r>
              <a:rPr lang="zh-Hans" altLang="en-US" sz="3200" dirty="0"/>
              <a:t> </a:t>
            </a:r>
            <a:endParaRPr lang="en-HK" altLang="zh-Hans" sz="3200" dirty="0"/>
          </a:p>
          <a:p>
            <a:pPr algn="l"/>
            <a:r>
              <a:rPr lang="en-US" altLang="zh-Hans" sz="3200" dirty="0"/>
              <a:t>Least</a:t>
            </a:r>
            <a:r>
              <a:rPr kumimoji="0" lang="zh-Hans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Amount</a:t>
            </a:r>
            <a:r>
              <a:rPr kumimoji="0" lang="zh-Hans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</a:t>
            </a:r>
            <a:r>
              <a:rPr kumimoji="0" lang="zh-Hans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Companies</a:t>
            </a:r>
          </a:p>
          <a:p>
            <a:pPr algn="l"/>
            <a:endParaRPr lang="en-US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altLang="zh-Han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Guangzhou:</a:t>
            </a:r>
          </a:p>
          <a:p>
            <a:pPr algn="l"/>
            <a:r>
              <a:rPr lang="en-US" altLang="zh-Hans" sz="3200" dirty="0"/>
              <a:t>Largest</a:t>
            </a:r>
            <a:r>
              <a:rPr lang="zh-Hans" altLang="en-US" sz="3200" dirty="0"/>
              <a:t> </a:t>
            </a:r>
            <a:r>
              <a:rPr lang="en-US" altLang="zh-Hans" sz="3200" dirty="0"/>
              <a:t>Amount</a:t>
            </a:r>
            <a:r>
              <a:rPr lang="zh-Hans" altLang="en-US" sz="3200" dirty="0"/>
              <a:t> </a:t>
            </a:r>
            <a:r>
              <a:rPr lang="en-US" altLang="zh-Hans" sz="3200" dirty="0"/>
              <a:t>of</a:t>
            </a:r>
            <a:r>
              <a:rPr lang="zh-Hans" altLang="en-US" sz="3200" dirty="0"/>
              <a:t> </a:t>
            </a:r>
            <a:r>
              <a:rPr lang="en-US" altLang="zh-Hans" sz="3200" dirty="0"/>
              <a:t>Companies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348</Words>
  <Application>Microsoft Macintosh PowerPoint</Application>
  <PresentationFormat>Custom</PresentationFormat>
  <Paragraphs>76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Helvetica</vt:lpstr>
      <vt:lpstr>Helvetica Light</vt:lpstr>
      <vt:lpstr>Helvetica Neue</vt:lpstr>
      <vt:lpstr>White</vt:lpstr>
      <vt:lpstr>Choose One City Start Your Career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Choose One City Start Your Career</dc:title>
  <cp:lastModifiedBy>HU Zizhe</cp:lastModifiedBy>
  <cp:revision>16</cp:revision>
  <dcterms:modified xsi:type="dcterms:W3CDTF">2018-04-27T10:34:47Z</dcterms:modified>
</cp:coreProperties>
</file>